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sldIdLst>
    <p:sldId id="258" r:id="rId2"/>
    <p:sldId id="263" r:id="rId3"/>
    <p:sldId id="262" r:id="rId4"/>
    <p:sldId id="261" r:id="rId5"/>
    <p:sldId id="260" r:id="rId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42ACF9-1945-B3D5-6CFE-4EB5F0B05D08}" v="213" dt="2026-02-13T13:25:06.846"/>
    <p1510:client id="{E76B028F-D4DF-4F8D-440F-60B4806CCFC5}" v="30" dt="2026-02-13T12:57:06.627"/>
    <p1510:client id="{FFD8CE13-36CB-8E4C-4656-58A7DB7F75FB}" v="111" dt="2026-02-13T14:31:39.9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966" autoAdjust="0"/>
    <p:restoredTop sz="94660" autoAdjust="0"/>
  </p:normalViewPr>
  <p:slideViewPr>
    <p:cSldViewPr snapToGrid="0">
      <p:cViewPr varScale="1">
        <p:scale>
          <a:sx n="87" d="100"/>
          <a:sy n="87" d="100"/>
        </p:scale>
        <p:origin x="-346" y="-8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1785600" y="274645"/>
            <a:ext cx="36576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12800" y="274645"/>
            <a:ext cx="107696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13E75778-8865-451E-A418-58B337FE5B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6842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5" name="Rectangle 8">
            <a:extLst>
              <a:ext uri="{FF2B5EF4-FFF2-40B4-BE49-F238E27FC236}">
                <a16:creationId xmlns:a16="http://schemas.microsoft.com/office/drawing/2014/main" xmlns="" id="{CB972422-B794-4FA8-BCC6-BAF6938A1B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340BD45-567E-94A3-7971-F601357C3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3024" y="2549770"/>
            <a:ext cx="7524779" cy="141987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pl-PL" sz="2800" dirty="0" smtClean="0"/>
              <a:t/>
            </a:r>
            <a:br>
              <a:rPr lang="pl-PL" sz="2800" dirty="0" smtClean="0"/>
            </a:br>
            <a:endParaRPr lang="en-US" sz="2800" b="1" spc="15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endParaRPr lang="en-US" sz="2800" spc="150" dirty="0">
              <a:solidFill>
                <a:schemeClr val="tx2"/>
              </a:solidFill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2861" y="1544153"/>
            <a:ext cx="3600451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Prostokąt 9"/>
          <p:cNvSpPr/>
          <p:nvPr/>
        </p:nvSpPr>
        <p:spPr>
          <a:xfrm>
            <a:off x="3921371" y="2514601"/>
            <a:ext cx="771964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4000" b="1" dirty="0" smtClean="0">
                <a:ln w="6350" cmpd="sng">
                  <a:solidFill>
                    <a:schemeClr val="tx1"/>
                  </a:solidFill>
                  <a:prstDash val="solid"/>
                </a:ln>
                <a:solidFill>
                  <a:srgbClr val="FFCC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Tahoma" pitchFamily="34" charset="0"/>
                <a:cs typeface="Tahoma" pitchFamily="34" charset="0"/>
              </a:rPr>
              <a:t>Akredytacja w programie Erasmus+ w edycji 2020 na lata 2021-2027</a:t>
            </a:r>
            <a:endParaRPr lang="pl-PL" sz="4000" b="1" dirty="0">
              <a:ln w="6350" cmpd="sng">
                <a:solidFill>
                  <a:schemeClr val="tx1"/>
                </a:solidFill>
                <a:prstDash val="solid"/>
              </a:ln>
              <a:solidFill>
                <a:srgbClr val="FFCC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47605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83581" y="202223"/>
            <a:ext cx="11081239" cy="1327638"/>
          </a:xfrm>
        </p:spPr>
        <p:txBody>
          <a:bodyPr>
            <a:normAutofit fontScale="90000"/>
          </a:bodyPr>
          <a:lstStyle/>
          <a:p>
            <a:r>
              <a:rPr lang="pl-PL" sz="3600" b="1" dirty="0" smtClean="0">
                <a:ln>
                  <a:solidFill>
                    <a:schemeClr val="tx1"/>
                  </a:solidFill>
                </a:ln>
                <a:solidFill>
                  <a:srgbClr val="FFCC00"/>
                </a:solidFill>
                <a:latin typeface="Bookman Old Style" pitchFamily="18" charset="0"/>
              </a:rPr>
              <a:t>W ramach akredytacji  zrealizowano 3 projekty:</a:t>
            </a:r>
            <a:r>
              <a:rPr lang="pl-PL" sz="3600" b="1" dirty="0" smtClean="0">
                <a:latin typeface="Bookman Old Style" pitchFamily="18" charset="0"/>
              </a:rPr>
              <a:t/>
            </a:r>
            <a:br>
              <a:rPr lang="pl-PL" sz="3600" b="1" dirty="0" smtClean="0">
                <a:latin typeface="Bookman Old Style" pitchFamily="18" charset="0"/>
              </a:rPr>
            </a:br>
            <a:endParaRPr lang="pl-PL" sz="3600" b="1" dirty="0">
              <a:latin typeface="Bookman Old Style" pitchFamily="18" charset="0"/>
            </a:endParaRPr>
          </a:p>
        </p:txBody>
      </p:sp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661745" y="1028699"/>
            <a:ext cx="5451231" cy="534572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pl-PL" sz="1800" b="1" dirty="0" smtClean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Bookman Old Style" pitchFamily="18" charset="0"/>
              </a:rPr>
              <a:t>2021-2023 Nowoczesne metody </a:t>
            </a:r>
            <a:r>
              <a:rPr lang="pl-PL" sz="1800" b="1" dirty="0" smtClean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Bookman Old Style" pitchFamily="18" charset="0"/>
              </a:rPr>
              <a:t>nauczania</a:t>
            </a:r>
            <a:endParaRPr lang="pl-PL" sz="1800" dirty="0" smtClean="0">
              <a:ln>
                <a:solidFill>
                  <a:schemeClr val="bg1"/>
                </a:solidFill>
              </a:ln>
              <a:solidFill>
                <a:srgbClr val="0070C0"/>
              </a:solidFill>
              <a:latin typeface="Bookman Old Style" pitchFamily="18" charset="0"/>
            </a:endParaRP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pl-PL" sz="1700" dirty="0" smtClean="0">
                <a:latin typeface="Bookman Old Style" pitchFamily="18" charset="0"/>
              </a:rPr>
              <a:t>kursy </a:t>
            </a:r>
            <a:r>
              <a:rPr lang="pl-PL" sz="1700" dirty="0" smtClean="0">
                <a:latin typeface="Bookman Old Style" pitchFamily="18" charset="0"/>
              </a:rPr>
              <a:t>językowe </a:t>
            </a:r>
            <a:r>
              <a:rPr lang="pl-PL" sz="1700" dirty="0" smtClean="0">
                <a:latin typeface="Bookman Old Style" pitchFamily="18" charset="0"/>
              </a:rPr>
              <a:t>w Chorwacji</a:t>
            </a:r>
            <a:endParaRPr lang="pl-PL" sz="1700" dirty="0" smtClean="0">
              <a:latin typeface="Bookman Old Style" pitchFamily="18" charset="0"/>
            </a:endParaRP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pl-PL" sz="1700" dirty="0" smtClean="0">
                <a:latin typeface="Bookman Old Style" pitchFamily="18" charset="0"/>
              </a:rPr>
              <a:t>kursy metodyczne TIK w Grecji</a:t>
            </a:r>
            <a:endParaRPr lang="pl-PL" sz="1700" dirty="0" smtClean="0">
              <a:latin typeface="Bookman Old Style" pitchFamily="18" charset="0"/>
            </a:endParaRP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pl-PL" sz="1700" dirty="0" err="1" smtClean="0">
                <a:latin typeface="Bookman Old Style" pitchFamily="18" charset="0"/>
              </a:rPr>
              <a:t>job</a:t>
            </a:r>
            <a:r>
              <a:rPr lang="pl-PL" sz="1700" dirty="0" smtClean="0">
                <a:latin typeface="Bookman Old Style" pitchFamily="18" charset="0"/>
              </a:rPr>
              <a:t> </a:t>
            </a:r>
            <a:r>
              <a:rPr lang="pl-PL" sz="1700" dirty="0" err="1" smtClean="0">
                <a:latin typeface="Bookman Old Style" pitchFamily="18" charset="0"/>
              </a:rPr>
              <a:t>shadowing</a:t>
            </a:r>
            <a:r>
              <a:rPr lang="pl-PL" sz="1700" dirty="0" smtClean="0">
                <a:latin typeface="Bookman Old Style" pitchFamily="18" charset="0"/>
              </a:rPr>
              <a:t> w Czechach,</a:t>
            </a:r>
            <a:endParaRPr lang="pl-PL" sz="1700" dirty="0" smtClean="0">
              <a:latin typeface="Bookman Old Style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pl-PL" sz="1800" b="1" dirty="0" smtClean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Bookman Old Style" pitchFamily="18" charset="0"/>
              </a:rPr>
              <a:t>2023- 2024 Przestrzeń w </a:t>
            </a:r>
            <a:r>
              <a:rPr lang="pl-PL" sz="1800" b="1" dirty="0" smtClean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Bookman Old Style" pitchFamily="18" charset="0"/>
              </a:rPr>
              <a:t>Edukacji</a:t>
            </a:r>
            <a:endParaRPr lang="pl-PL" sz="1800" dirty="0" smtClean="0">
              <a:ln>
                <a:solidFill>
                  <a:schemeClr val="bg1"/>
                </a:solidFill>
              </a:ln>
              <a:solidFill>
                <a:srgbClr val="0070C0"/>
              </a:solidFill>
              <a:latin typeface="Bookman Old Style" pitchFamily="18" charset="0"/>
            </a:endParaRP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pl-PL" sz="1700" dirty="0" err="1" smtClean="0">
                <a:latin typeface="Bookman Old Style" pitchFamily="18" charset="0"/>
              </a:rPr>
              <a:t>job</a:t>
            </a:r>
            <a:r>
              <a:rPr lang="pl-PL" sz="1700" dirty="0" smtClean="0">
                <a:latin typeface="Bookman Old Style" pitchFamily="18" charset="0"/>
              </a:rPr>
              <a:t> </a:t>
            </a:r>
            <a:r>
              <a:rPr lang="pl-PL" sz="1700" dirty="0" err="1" smtClean="0">
                <a:latin typeface="Bookman Old Style" pitchFamily="18" charset="0"/>
              </a:rPr>
              <a:t>shadowing</a:t>
            </a:r>
            <a:r>
              <a:rPr lang="pl-PL" sz="1700" dirty="0" smtClean="0">
                <a:latin typeface="Bookman Old Style" pitchFamily="18" charset="0"/>
              </a:rPr>
              <a:t>  w Holandii, Rumunii</a:t>
            </a:r>
          </a:p>
          <a:p>
            <a:pPr>
              <a:lnSpc>
                <a:spcPct val="150000"/>
              </a:lnSpc>
              <a:buNone/>
            </a:pPr>
            <a:r>
              <a:rPr lang="pl-PL" sz="1800" b="1" dirty="0" smtClean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Bookman Old Style" pitchFamily="18" charset="0"/>
              </a:rPr>
              <a:t>2024-2025 Zrównoważony Rozwój</a:t>
            </a:r>
            <a:endParaRPr lang="pl-PL" sz="1800" dirty="0" smtClean="0">
              <a:ln>
                <a:solidFill>
                  <a:schemeClr val="bg1"/>
                </a:solidFill>
              </a:ln>
              <a:solidFill>
                <a:srgbClr val="0070C0"/>
              </a:solidFill>
              <a:latin typeface="Bookman Old Style" pitchFamily="18" charset="0"/>
            </a:endParaRP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pl-PL" sz="1700" dirty="0" smtClean="0">
                <a:latin typeface="Bookman Old Style" pitchFamily="18" charset="0"/>
              </a:rPr>
              <a:t>kursy </a:t>
            </a:r>
            <a:r>
              <a:rPr lang="pl-PL" sz="1700" dirty="0" smtClean="0">
                <a:latin typeface="Bookman Old Style" pitchFamily="18" charset="0"/>
              </a:rPr>
              <a:t>metodyczne </a:t>
            </a:r>
            <a:r>
              <a:rPr lang="pl-PL" sz="1700" dirty="0" smtClean="0">
                <a:latin typeface="Bookman Old Style" pitchFamily="18" charset="0"/>
              </a:rPr>
              <a:t>w Grecji i na Cyprze</a:t>
            </a:r>
            <a:endParaRPr lang="pl-PL" sz="1700" dirty="0" smtClean="0">
              <a:latin typeface="Bookman Old Style" pitchFamily="18" charset="0"/>
            </a:endParaRP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pl-PL" sz="1700" dirty="0" err="1" smtClean="0">
                <a:latin typeface="Bookman Old Style" pitchFamily="18" charset="0"/>
              </a:rPr>
              <a:t>job</a:t>
            </a:r>
            <a:r>
              <a:rPr lang="pl-PL" sz="1700" dirty="0" smtClean="0">
                <a:latin typeface="Bookman Old Style" pitchFamily="18" charset="0"/>
              </a:rPr>
              <a:t> </a:t>
            </a:r>
            <a:r>
              <a:rPr lang="pl-PL" sz="1700" dirty="0" err="1" smtClean="0">
                <a:latin typeface="Bookman Old Style" pitchFamily="18" charset="0"/>
              </a:rPr>
              <a:t>shadowing</a:t>
            </a:r>
            <a:r>
              <a:rPr lang="pl-PL" sz="1700" dirty="0" smtClean="0">
                <a:latin typeface="Bookman Old Style" pitchFamily="18" charset="0"/>
              </a:rPr>
              <a:t> w Hiszpanii</a:t>
            </a:r>
            <a:endParaRPr lang="pl-PL" sz="1700" dirty="0" smtClean="0">
              <a:latin typeface="Bookman Old Style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pl-PL" sz="1800" b="1" dirty="0" smtClean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Bookman Old Style" pitchFamily="18" charset="0"/>
              </a:rPr>
              <a:t>2025-2026 </a:t>
            </a:r>
            <a:r>
              <a:rPr lang="pl-PL" sz="1800" b="1" dirty="0" smtClean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Bookman Old Style" pitchFamily="18" charset="0"/>
              </a:rPr>
              <a:t>Edukacja Włączająca</a:t>
            </a:r>
            <a:endParaRPr lang="pl-PL" sz="1800" dirty="0" smtClean="0">
              <a:ln>
                <a:solidFill>
                  <a:schemeClr val="bg1"/>
                </a:solidFill>
              </a:ln>
              <a:solidFill>
                <a:srgbClr val="0070C0"/>
              </a:solidFill>
              <a:latin typeface="Bookman Old Style" pitchFamily="18" charset="0"/>
            </a:endParaRP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pl-PL" sz="1700" dirty="0" err="1" smtClean="0">
                <a:latin typeface="Bookman Old Style" pitchFamily="18" charset="0"/>
              </a:rPr>
              <a:t>job</a:t>
            </a:r>
            <a:r>
              <a:rPr lang="pl-PL" sz="1700" dirty="0" smtClean="0">
                <a:latin typeface="Bookman Old Style" pitchFamily="18" charset="0"/>
              </a:rPr>
              <a:t> </a:t>
            </a:r>
            <a:r>
              <a:rPr lang="pl-PL" sz="1700" dirty="0" err="1" smtClean="0">
                <a:latin typeface="Bookman Old Style" pitchFamily="18" charset="0"/>
              </a:rPr>
              <a:t>shadowing</a:t>
            </a:r>
            <a:r>
              <a:rPr lang="pl-PL" sz="1700" dirty="0" smtClean="0">
                <a:latin typeface="Bookman Old Style" pitchFamily="18" charset="0"/>
              </a:rPr>
              <a:t> w Grecji,</a:t>
            </a:r>
            <a:endParaRPr lang="pl-PL" sz="1700" dirty="0" smtClean="0">
              <a:latin typeface="Bookman Old Style" pitchFamily="18" charset="0"/>
            </a:endParaRP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pl-PL" sz="1700" b="1" dirty="0" smtClean="0">
                <a:latin typeface="Bookman Old Style" pitchFamily="18" charset="0"/>
              </a:rPr>
              <a:t> </a:t>
            </a:r>
            <a:r>
              <a:rPr lang="pl-PL" sz="1700" dirty="0" smtClean="0">
                <a:latin typeface="Bookman Old Style" pitchFamily="18" charset="0"/>
              </a:rPr>
              <a:t>kursy językowe na Węgrzech</a:t>
            </a:r>
            <a:endParaRPr lang="pl-PL" sz="1700" dirty="0">
              <a:latin typeface="Bookman Old Style" pitchFamily="18" charset="0"/>
            </a:endParaRPr>
          </a:p>
        </p:txBody>
      </p:sp>
      <p:pic>
        <p:nvPicPr>
          <p:cNvPr id="43010" name="Picture 2" descr="Flaga Grecj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38134" y="4229101"/>
            <a:ext cx="1877734" cy="1252800"/>
          </a:xfrm>
          <a:prstGeom prst="rect">
            <a:avLst/>
          </a:prstGeom>
          <a:noFill/>
        </p:spPr>
      </p:pic>
      <p:pic>
        <p:nvPicPr>
          <p:cNvPr id="43012" name="Picture 4" descr="Flaga Chorwacj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33498" y="1389185"/>
            <a:ext cx="1908021" cy="1252800"/>
          </a:xfrm>
          <a:prstGeom prst="rect">
            <a:avLst/>
          </a:prstGeom>
          <a:noFill/>
        </p:spPr>
      </p:pic>
      <p:pic>
        <p:nvPicPr>
          <p:cNvPr id="43016" name="Picture 8" descr="Flaga Holandi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83311" y="2795773"/>
            <a:ext cx="1877734" cy="1252800"/>
          </a:xfrm>
          <a:prstGeom prst="rect">
            <a:avLst/>
          </a:prstGeom>
          <a:noFill/>
        </p:spPr>
      </p:pic>
      <p:pic>
        <p:nvPicPr>
          <p:cNvPr id="43018" name="Picture 10" descr="Flaga Rumun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336958" y="2795955"/>
            <a:ext cx="1877734" cy="1252800"/>
          </a:xfrm>
          <a:prstGeom prst="rect">
            <a:avLst/>
          </a:prstGeom>
          <a:noFill/>
        </p:spPr>
      </p:pic>
      <p:pic>
        <p:nvPicPr>
          <p:cNvPr id="43020" name="Picture 12" descr="Flaga Hiszpani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74525" y="4232397"/>
            <a:ext cx="1877734" cy="1252800"/>
          </a:xfrm>
          <a:prstGeom prst="rect">
            <a:avLst/>
          </a:prstGeom>
          <a:noFill/>
        </p:spPr>
      </p:pic>
      <p:pic>
        <p:nvPicPr>
          <p:cNvPr id="43022" name="Picture 14" descr="Flaga narodowa, bandera cywilna i państwow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83317" y="1377299"/>
            <a:ext cx="1875939" cy="12516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627185" y="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ln>
                  <a:solidFill>
                    <a:schemeClr val="tx1"/>
                  </a:solidFill>
                </a:ln>
                <a:solidFill>
                  <a:srgbClr val="FFCC00"/>
                </a:solidFill>
              </a:rPr>
              <a:t/>
            </a:r>
            <a:br>
              <a:rPr lang="pl-PL" dirty="0" smtClean="0">
                <a:ln>
                  <a:solidFill>
                    <a:schemeClr val="tx1"/>
                  </a:solidFill>
                </a:ln>
                <a:solidFill>
                  <a:srgbClr val="FFCC00"/>
                </a:solidFill>
              </a:rPr>
            </a:br>
            <a:r>
              <a:rPr lang="pl-PL" sz="3900" b="1" dirty="0" smtClean="0">
                <a:ln>
                  <a:solidFill>
                    <a:schemeClr val="tx1"/>
                  </a:solidFill>
                </a:ln>
                <a:solidFill>
                  <a:srgbClr val="FFCC00"/>
                </a:solidFill>
                <a:latin typeface="Bookman Old Style" pitchFamily="18" charset="0"/>
              </a:rPr>
              <a:t>Udział </a:t>
            </a:r>
            <a:r>
              <a:rPr lang="pl-PL" sz="3900" b="1" dirty="0" smtClean="0">
                <a:ln>
                  <a:solidFill>
                    <a:schemeClr val="tx1"/>
                  </a:solidFill>
                </a:ln>
                <a:solidFill>
                  <a:srgbClr val="FFCC00"/>
                </a:solidFill>
                <a:latin typeface="Bookman Old Style" pitchFamily="18" charset="0"/>
              </a:rPr>
              <a:t>w </a:t>
            </a:r>
            <a:r>
              <a:rPr lang="pl-PL" sz="3900" b="1" dirty="0" err="1" smtClean="0">
                <a:ln>
                  <a:solidFill>
                    <a:schemeClr val="tx1"/>
                  </a:solidFill>
                </a:ln>
                <a:solidFill>
                  <a:srgbClr val="FFCC00"/>
                </a:solidFill>
                <a:latin typeface="Bookman Old Style" pitchFamily="18" charset="0"/>
              </a:rPr>
              <a:t>mobilnościach</a:t>
            </a:r>
            <a:r>
              <a:rPr lang="pl-PL" sz="3900" b="1" dirty="0" smtClean="0">
                <a:ln>
                  <a:solidFill>
                    <a:schemeClr val="tx1"/>
                  </a:solidFill>
                </a:ln>
                <a:solidFill>
                  <a:srgbClr val="FFCC00"/>
                </a:solidFill>
                <a:latin typeface="Bookman Old Style" pitchFamily="18" charset="0"/>
              </a:rPr>
              <a:t> pozwolił na :</a:t>
            </a:r>
            <a:br>
              <a:rPr lang="pl-PL" sz="3900" b="1" dirty="0" smtClean="0">
                <a:ln>
                  <a:solidFill>
                    <a:schemeClr val="tx1"/>
                  </a:solidFill>
                </a:ln>
                <a:solidFill>
                  <a:srgbClr val="FFCC00"/>
                </a:solidFill>
                <a:latin typeface="Bookman Old Style" pitchFamily="18" charset="0"/>
              </a:rPr>
            </a:br>
            <a:endParaRPr lang="pl-PL" sz="3900" b="1" dirty="0">
              <a:ln>
                <a:solidFill>
                  <a:schemeClr val="tx1"/>
                </a:solidFill>
              </a:ln>
              <a:solidFill>
                <a:srgbClr val="FFCC00"/>
              </a:solidFill>
              <a:latin typeface="Bookman Old Style" pitchFamily="18" charset="0"/>
            </a:endParaRPr>
          </a:p>
        </p:txBody>
      </p:sp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5434163" y="1194463"/>
            <a:ext cx="6175131" cy="4849133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pl-PL" sz="1800" b="1" dirty="0" smtClean="0">
                <a:latin typeface="Bookman Old Style" pitchFamily="18" charset="0"/>
              </a:rPr>
              <a:t>Wprowadzenie innowacji </a:t>
            </a:r>
            <a:r>
              <a:rPr lang="pl-PL" sz="1800" dirty="0" smtClean="0">
                <a:latin typeface="Bookman Old Style" pitchFamily="18" charset="0"/>
              </a:rPr>
              <a:t>do oferty edukacyjnej, oraz </a:t>
            </a:r>
            <a:r>
              <a:rPr lang="pl-PL" sz="1800" b="1" dirty="0" smtClean="0">
                <a:latin typeface="Bookman Old Style" pitchFamily="18" charset="0"/>
              </a:rPr>
              <a:t>modyfikacja i poszerzenie koncepcji pracy </a:t>
            </a:r>
            <a:r>
              <a:rPr lang="pl-PL" sz="1800" dirty="0" smtClean="0">
                <a:latin typeface="Bookman Old Style" pitchFamily="18" charset="0"/>
              </a:rPr>
              <a:t>przedszkola </a:t>
            </a:r>
            <a:r>
              <a:rPr lang="pl-PL" sz="1800" b="1" dirty="0" smtClean="0">
                <a:latin typeface="Bookman Old Style" pitchFamily="18" charset="0"/>
              </a:rPr>
              <a:t>o nowe priorytety</a:t>
            </a:r>
            <a:r>
              <a:rPr lang="pl-PL" sz="1800" dirty="0" smtClean="0">
                <a:latin typeface="Bookman Old Style" pitchFamily="18" charset="0"/>
              </a:rPr>
              <a:t>,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pl-PL" sz="1800" b="1" dirty="0" smtClean="0">
                <a:latin typeface="Bookman Old Style" pitchFamily="18" charset="0"/>
              </a:rPr>
              <a:t>Upowszechnianie </a:t>
            </a:r>
            <a:r>
              <a:rPr lang="pl-PL" sz="1800" dirty="0" smtClean="0">
                <a:latin typeface="Bookman Old Style" pitchFamily="18" charset="0"/>
              </a:rPr>
              <a:t>w placówce edukacji na rzecz </a:t>
            </a:r>
            <a:r>
              <a:rPr lang="pl-PL" sz="1800" b="1" dirty="0" smtClean="0">
                <a:latin typeface="Bookman Old Style" pitchFamily="18" charset="0"/>
              </a:rPr>
              <a:t>zrównoważonego rozwoju</a:t>
            </a:r>
            <a:r>
              <a:rPr lang="pl-PL" sz="1800" dirty="0" smtClean="0">
                <a:latin typeface="Bookman Old Style" pitchFamily="18" charset="0"/>
              </a:rPr>
              <a:t>, oraz </a:t>
            </a:r>
            <a:r>
              <a:rPr lang="pl-PL" sz="1800" b="1" dirty="0" smtClean="0">
                <a:latin typeface="Bookman Old Style" pitchFamily="18" charset="0"/>
              </a:rPr>
              <a:t>promowanie nowatorskich rozwiązań</a:t>
            </a:r>
            <a:r>
              <a:rPr lang="pl-PL" sz="1800" dirty="0" smtClean="0">
                <a:latin typeface="Bookman Old Style" pitchFamily="18" charset="0"/>
              </a:rPr>
              <a:t> programowych, organizacyjnych i metodycznych,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pl-PL" sz="1800" b="1" dirty="0" smtClean="0">
                <a:latin typeface="Bookman Old Style" pitchFamily="18" charset="0"/>
              </a:rPr>
              <a:t>Poszerzenie </a:t>
            </a:r>
            <a:r>
              <a:rPr lang="pl-PL" sz="1800" b="1" dirty="0" smtClean="0">
                <a:latin typeface="Bookman Old Style" pitchFamily="18" charset="0"/>
              </a:rPr>
              <a:t>kompetencji </a:t>
            </a:r>
            <a:r>
              <a:rPr lang="pl-PL" sz="1800" dirty="0" smtClean="0">
                <a:latin typeface="Bookman Old Style" pitchFamily="18" charset="0"/>
              </a:rPr>
              <a:t>w </a:t>
            </a:r>
            <a:r>
              <a:rPr lang="pl-PL" sz="1800" dirty="0" smtClean="0">
                <a:latin typeface="Bookman Old Style" pitchFamily="18" charset="0"/>
              </a:rPr>
              <a:t>obszarze </a:t>
            </a:r>
            <a:r>
              <a:rPr lang="pl-PL" sz="1800" b="1" dirty="0" smtClean="0">
                <a:latin typeface="Bookman Old Style" pitchFamily="18" charset="0"/>
              </a:rPr>
              <a:t>pracy z dziećmi o </a:t>
            </a:r>
            <a:r>
              <a:rPr lang="pl-PL" sz="1800" b="1" dirty="0" smtClean="0">
                <a:latin typeface="Bookman Old Style" pitchFamily="18" charset="0"/>
              </a:rPr>
              <a:t>SPE,</a:t>
            </a:r>
            <a:endParaRPr lang="pl-PL" sz="1800" b="1" dirty="0" smtClean="0">
              <a:latin typeface="Bookman Old Style" pitchFamily="18" charset="0"/>
            </a:endParaRP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pl-PL" sz="1800" b="1" dirty="0" smtClean="0">
                <a:latin typeface="Bookman Old Style" pitchFamily="18" charset="0"/>
              </a:rPr>
              <a:t>Wykorzystywanie nowoczesnych metod edukacyjnych </a:t>
            </a:r>
            <a:r>
              <a:rPr lang="pl-PL" sz="1800" dirty="0" smtClean="0">
                <a:latin typeface="Bookman Old Style" pitchFamily="18" charset="0"/>
              </a:rPr>
              <a:t>tj. nowych technologii, metod aktywnych i metod </a:t>
            </a:r>
            <a:r>
              <a:rPr lang="pl-PL" sz="1800" dirty="0" smtClean="0">
                <a:latin typeface="Bookman Old Style" pitchFamily="18" charset="0"/>
              </a:rPr>
              <a:t>problemowych.</a:t>
            </a:r>
            <a:endParaRPr lang="pl-PL" sz="1800" dirty="0">
              <a:latin typeface="Bookman Old Style" pitchFamily="18" charset="0"/>
            </a:endParaRPr>
          </a:p>
        </p:txBody>
      </p:sp>
      <p:pic>
        <p:nvPicPr>
          <p:cNvPr id="4" name="Obraz 3" descr="IMG-20230515-WA00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3" y="1397984"/>
            <a:ext cx="3686175" cy="491489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4034" name="AutoShape 2" descr="C:\Users\MSI\AppData\Local\Temp\{38EA6A03-0F3B-4F3C-924A-15CF3D82EC1E}.tmp"/>
          <p:cNvSpPr>
            <a:spLocks noChangeAspect="1" noChangeArrowheads="1"/>
          </p:cNvSpPr>
          <p:nvPr/>
        </p:nvSpPr>
        <p:spPr bwMode="auto">
          <a:xfrm>
            <a:off x="63500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4036" name="AutoShape 4" descr="C:\Users\MSI\AppData\Local\Temp\{38EA6A03-0F3B-4F3C-924A-15CF3D82EC1E}.tmp"/>
          <p:cNvSpPr>
            <a:spLocks noChangeAspect="1" noChangeArrowheads="1"/>
          </p:cNvSpPr>
          <p:nvPr/>
        </p:nvSpPr>
        <p:spPr bwMode="auto">
          <a:xfrm>
            <a:off x="63500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ubrania, obuwie, uśmiech, osoba&#10;&#10;Zawartość wygenerowana przez AI może być niepoprawna.">
            <a:extLst>
              <a:ext uri="{FF2B5EF4-FFF2-40B4-BE49-F238E27FC236}">
                <a16:creationId xmlns:a16="http://schemas.microsoft.com/office/drawing/2014/main" xmlns="" id="{3395D925-3CF1-2107-3D16-75A2F10B9F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43553" y="318763"/>
            <a:ext cx="4130635" cy="288586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Obraz 6" descr="IMG-20230519-WA00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1116" y="318536"/>
            <a:ext cx="4582860" cy="623466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Obraz 10" descr="IMG-20230519-WA003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0294" y="3578469"/>
            <a:ext cx="4145121" cy="298059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52794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6">
            <a:extLst>
              <a:ext uri="{FF2B5EF4-FFF2-40B4-BE49-F238E27FC236}">
                <a16:creationId xmlns:a16="http://schemas.microsoft.com/office/drawing/2014/main" xmlns="" id="{CB972422-B794-4FA8-BCC6-BAF6938A1B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Obraz 9" descr="Obraz zawierający tekst, Czcionka, Jaskrawoniebieski, niebieskie&#10;&#10;Zawartość wygenerowana przez AI może być niepoprawna.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dtfl="http://schemas.microsoft.com/office/word/2024/wordml/sdtformatlock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639759" y="1535103"/>
            <a:ext cx="476250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820011" y="3226779"/>
            <a:ext cx="81592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ptos"/>
                <a:ea typeface="Aptos"/>
                <a:cs typeface="Times New Roman" pitchFamily="18" charset="0"/>
              </a:rPr>
              <a:t>Przyznane Dofinansowanie:89.860 Euro</a:t>
            </a:r>
            <a:endParaRPr kumimoji="0" lang="pl-PL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69832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20692</TotalTime>
  <Words>138</Words>
  <Application>Microsoft Office PowerPoint</Application>
  <PresentationFormat>Niestandardowy</PresentationFormat>
  <Paragraphs>21</Paragraphs>
  <Slides>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6" baseType="lpstr">
      <vt:lpstr>Motyw pakietu Office</vt:lpstr>
      <vt:lpstr>  </vt:lpstr>
      <vt:lpstr>W ramach akredytacji  zrealizowano 3 projekty: </vt:lpstr>
      <vt:lpstr> Udział w mobilnościach pozwolił na : </vt:lpstr>
      <vt:lpstr>Slajd 4</vt:lpstr>
      <vt:lpstr>Slajd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Akredytacja Erasmusa 2021-2027</dc:title>
  <dc:creator>MSI</dc:creator>
  <cp:lastModifiedBy>MSI</cp:lastModifiedBy>
  <cp:revision>241</cp:revision>
  <dcterms:created xsi:type="dcterms:W3CDTF">2026-02-13T12:36:58Z</dcterms:created>
  <dcterms:modified xsi:type="dcterms:W3CDTF">2026-02-13T19:41:22Z</dcterms:modified>
</cp:coreProperties>
</file>